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7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723B83-0328-462D-8B99-CE7BC54F5A7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F62BDA-B68D-46E2-9FC4-033F77FC2C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47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ED8156-2932-4C5B-9D2E-ED56D634726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4526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Žáci odpovídají na položené otázky ústně.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 Úryvek O Bivojovi si mohou pak stáhnout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 síťového disku K: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žáci školy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cs-CZ" baseline="0" dirty="0" smtClean="0">
                <a:latin typeface="Times New Roman" pitchFamily="18" charset="0"/>
                <a:cs typeface="Times New Roman" pitchFamily="18" charset="0"/>
              </a:rPr>
              <a:t> informatika – s textem budou pracovat posléze.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746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Žáci si do dokumentu MS Word podle čísel napíší samostatně názvy jednotlivých nástrojů – pak po daném časovém limitu následuje společná kontrola - hodnotíme nejlepšího odpovědi známkou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51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Žáci mají daný text uložený ze síťového disku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483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Následné úlohy pro formátování odstavců je pro pokročilé žáky.</a:t>
            </a:r>
            <a:r>
              <a:rPr lang="cs-CZ" baseline="0" dirty="0" smtClean="0"/>
              <a:t> Opětovně si otevřou dokument O Bivojovi (neupravený) a pokusí se splnit úlohy 7 – 10.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62BDA-B68D-46E2-9FC4-033F77FC2C4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9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A79F4-1E31-4F1D-9550-09AA25BC16E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78B8-3247-4427-AFD6-6ADA42E14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7660-4679-439B-9665-D23D404E13F2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63EA-80A4-4E17-9C00-E1D0251A70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04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525D8-25FF-4EED-B4D8-39A3707C8F3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FFB4-C401-48E6-96E1-4C9124E5A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1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7C85-8385-4BFA-B5CC-B0E061B969FB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92A6-2FCE-45A4-85E5-1DAEF6DAA8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88D5-55CF-4DC3-B8D5-FDD3E318B7F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F5F8-E02F-4518-A137-EFC128C71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0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DD91-2088-478E-82F1-A38E2832F3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63D9-519E-4602-9C56-6446FC5F7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365D-8E1D-4D11-B5AF-DB117B5EFCA5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7616-5CF3-41A4-B28C-A4B7EC9B5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3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35C-2328-4BFE-B4F9-EE37ACA8C4AE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172D3-B4C6-4C85-9A86-DD104CC2A5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0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B417-EEDB-4F78-B82E-6F98AECDE669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6309-BA1F-4D3D-A182-501672766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16748-8302-48A8-BCF1-86A2241517AF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BC39-6657-4756-B400-606096253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D662-1F05-4F85-8CCD-6BB706C8B3C3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D8373-4F0D-44DD-859A-51F2EF2D3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9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E36984-E258-4526-8C85-ED4AA01D4546}" type="datetimeFigureOut">
              <a:rPr lang="cs-CZ"/>
              <a:pPr>
                <a:defRPr/>
              </a:pPr>
              <a:t>13. 1. 2014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9A67A-34C3-4066-8877-780687865A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\\SERVER01\Aplikace\Zam&#283;stnanci%20&#353;koly\2.%20stupe&#328;\Informatika%20-%20ICT\DUMY\6.%20ro&#269;n&#237;k\I6-02\P&#345;&#237;loha%20&#269;.2%20VY_32_INOVACE_73_I%206-02%20-&#344;E&#352;EN&#205;%201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\\SERVER01\Aplikace\Zam&#283;stnanci%20&#353;koly\2.%20stupe&#328;\Informatika%20-%20ICT\DUMY\6.%20ro&#269;n&#237;k\I6-02\P&#345;&#237;loha%20&#269;.3%20VY_32_INOVACE_73_I%206-%2002%20-&#344;E&#352;EN&#205;%202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02986"/>
              </p:ext>
            </p:extLst>
          </p:nvPr>
        </p:nvGraphicFramePr>
        <p:xfrm>
          <a:off x="571500" y="2761012"/>
          <a:ext cx="7632700" cy="3098386"/>
        </p:xfrm>
        <a:graphic>
          <a:graphicData uri="http://schemas.openxmlformats.org/drawingml/2006/table">
            <a:tbl>
              <a:tblPr/>
              <a:tblGrid>
                <a:gridCol w="3735387"/>
                <a:gridCol w="3897313"/>
              </a:tblGrid>
              <a:tr h="42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Šablona: III/2	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Inovace a zkvalitnění výuky prostřednictvím ICT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Vzdělávací oblast: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Informační a komunikační technologie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6.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Datum vytvoření: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Leden 2013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Anotace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Odstavce ve Word, formátování odstavců – zarovnání textu v odstavci, stínování a ohraničení odstavce, číslování odstavců 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učebního materiálu: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     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slova: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Odstavec, klávesa Enter, nástroje ve skupině Odstavce, základy formátování odstavců</a:t>
                      </a:r>
                    </a:p>
                  </a:txBody>
                  <a:tcPr marL="67325" marR="67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Metodické zhodnocení: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Žáci si uvědomí, jak Word chápe odstavce v souvislosti s editací a formátováním textu. Naučí se základní pojmy v souvislosti s odstavci. Vyzkouší si základní formátování odstavců a uvědomí si důležitost  používání klávesy Enter. </a:t>
                      </a:r>
                    </a:p>
                  </a:txBody>
                  <a:tcPr marL="67325" marR="67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54" name="obrázek 3" descr="Logolink OPVK - oříznut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824065" cy="95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630238" algn="r"/>
                <a:tab pos="6057900" algn="r"/>
              </a:tabLst>
            </a:pPr>
            <a:r>
              <a:rPr lang="cs-CZ">
                <a:cs typeface="Arial" charset="0"/>
              </a:rPr>
              <a:t/>
            </a:r>
            <a:br>
              <a:rPr lang="cs-CZ">
                <a:cs typeface="Arial" charset="0"/>
              </a:rPr>
            </a:br>
            <a:endParaRPr lang="cs-CZ">
              <a:cs typeface="Arial" charset="0"/>
            </a:endParaRPr>
          </a:p>
          <a:p>
            <a:pPr eaLnBrk="0" hangingPunct="0">
              <a:tabLst>
                <a:tab pos="630238" algn="r"/>
                <a:tab pos="6057900" algn="r"/>
              </a:tabLst>
            </a:pPr>
            <a:endParaRPr lang="cs-CZ">
              <a:cs typeface="Arial" charset="0"/>
            </a:endParaRPr>
          </a:p>
        </p:txBody>
      </p:sp>
      <p:sp>
        <p:nvSpPr>
          <p:cNvPr id="5157" name="Rectangle 6"/>
          <p:cNvSpPr>
            <a:spLocks noChangeArrowheads="1"/>
          </p:cNvSpPr>
          <p:nvPr/>
        </p:nvSpPr>
        <p:spPr bwMode="auto">
          <a:xfrm>
            <a:off x="0" y="930275"/>
            <a:ext cx="1841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50850" algn="r"/>
                <a:tab pos="6057900" algn="r"/>
              </a:tabLst>
            </a:pPr>
            <a:r>
              <a:rPr lang="cs-CZ" sz="1200">
                <a:ea typeface="Times New Roman" pitchFamily="18" charset="0"/>
                <a:cs typeface="Arial" charset="0"/>
              </a:rPr>
              <a:t/>
            </a:r>
            <a:br>
              <a:rPr lang="cs-CZ" sz="1200">
                <a:ea typeface="Times New Roman" pitchFamily="18" charset="0"/>
                <a:cs typeface="Arial" charset="0"/>
              </a:rPr>
            </a:br>
            <a:endParaRPr lang="cs-CZ" sz="8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450850" algn="r"/>
                <a:tab pos="6057900" algn="r"/>
              </a:tabLst>
            </a:pPr>
            <a:endParaRPr lang="cs-CZ">
              <a:ea typeface="Times New Roman" pitchFamily="18" charset="0"/>
              <a:cs typeface="Arial" charset="0"/>
            </a:endParaRPr>
          </a:p>
        </p:txBody>
      </p:sp>
      <p:sp>
        <p:nvSpPr>
          <p:cNvPr id="5158" name="Rectangle 7"/>
          <p:cNvSpPr>
            <a:spLocks noChangeArrowheads="1"/>
          </p:cNvSpPr>
          <p:nvPr/>
        </p:nvSpPr>
        <p:spPr bwMode="auto">
          <a:xfrm>
            <a:off x="363538" y="1264583"/>
            <a:ext cx="8137525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Projekt:	Škola 3. tisíciletí, registrační číslo projektu CZ.1.07/1.4.00/21.3794</a:t>
            </a:r>
          </a:p>
          <a:p>
            <a:pPr eaLnBrk="0" hangingPunct="0">
              <a:lnSpc>
                <a:spcPct val="150000"/>
              </a:lnSpc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Příjemce:	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Základní škola Jablunkov, Lesní 190, příspěvková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organizace,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Jablunkov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739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91</a:t>
            </a:r>
            <a:endParaRPr lang="cs-CZ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Metodický list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Název materiálu: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Odstavce, formátování odstavců</a:t>
            </a:r>
            <a:r>
              <a:rPr lang="cs-C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cs-CZ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Autor materiálu:  </a:t>
            </a:r>
            <a:r>
              <a:rPr lang="cs-C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</a:t>
            </a:r>
            <a:r>
              <a:rPr lang="cs-CZ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cs-CZ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59" name="Obdélník 11"/>
          <p:cNvSpPr>
            <a:spLocks noChangeArrowheads="1"/>
          </p:cNvSpPr>
          <p:nvPr/>
        </p:nvSpPr>
        <p:spPr bwMode="auto">
          <a:xfrm>
            <a:off x="500062" y="5919663"/>
            <a:ext cx="8464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 materiálu ve </a:t>
            </a:r>
            <a:r>
              <a:rPr lang="cs-CZ" sz="1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výuce:</a:t>
            </a:r>
            <a:endParaRPr lang="cs-CZ" sz="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990600" algn="l"/>
                <a:tab pos="2251075" algn="l"/>
                <a:tab pos="2700338" algn="l"/>
                <a:tab pos="3781425" algn="l"/>
                <a:tab pos="4860925" algn="l"/>
              </a:tabLst>
            </a:pP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Datum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ověření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29. 1. 2013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		    Třída:  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C.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Ověřující </a:t>
            </a:r>
            <a:r>
              <a:rPr lang="cs-CZ" sz="1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učitel: </a:t>
            </a:r>
            <a:r>
              <a:rPr lang="cs-CZ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Mgr. Magda Kluzová, Mgr. Jan Lubojacki</a:t>
            </a:r>
            <a:endParaRPr lang="cs-CZ" sz="1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60" name="TextovéPole 12"/>
          <p:cNvSpPr txBox="1">
            <a:spLocks noChangeArrowheads="1"/>
          </p:cNvSpPr>
          <p:nvPr/>
        </p:nvSpPr>
        <p:spPr bwMode="auto">
          <a:xfrm>
            <a:off x="5803900" y="1916832"/>
            <a:ext cx="24828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 dirty="0" smtClean="0">
                <a:ea typeface="Times New Roman" pitchFamily="18" charset="0"/>
                <a:cs typeface="Arial" charset="0"/>
              </a:rPr>
              <a:t>VY_32_INOVACE_7/3_I6-02</a:t>
            </a:r>
            <a:endParaRPr lang="cs-CZ" sz="1400" dirty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5161" name="Rectangle 2"/>
          <p:cNvSpPr>
            <a:spLocks noChangeArrowheads="1"/>
          </p:cNvSpPr>
          <p:nvPr/>
        </p:nvSpPr>
        <p:spPr bwMode="auto">
          <a:xfrm>
            <a:off x="0" y="6428184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tabLst>
                <a:tab pos="6057900" algn="r"/>
              </a:tabLst>
            </a:pPr>
            <a:r>
              <a:rPr lang="cs-CZ" sz="1200" i="1" dirty="0">
                <a:ea typeface="Times New Roman" pitchFamily="18" charset="0"/>
                <a:cs typeface="Arial" charset="0"/>
              </a:rPr>
              <a:t>Výukový materiál zpracovaný v rámci projektu EU peníze školám.</a:t>
            </a:r>
            <a:endParaRPr lang="cs-CZ" dirty="0">
              <a:ea typeface="Times New Roman" pitchFamily="18" charset="0"/>
              <a:cs typeface="Arial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rot="10800000">
            <a:off x="428625" y="1844825"/>
            <a:ext cx="78581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1172"/>
            <a:ext cx="1942307" cy="129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/>
      </p:transition>
    </mc:Choice>
    <mc:Fallback xmlns="">
      <p:transition spd="slow" advClick="0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93987" y="188640"/>
            <a:ext cx="69784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CO JE ODSTAVEC PRO WORD?</a:t>
            </a:r>
            <a:endParaRPr lang="cs-CZ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9105" y="980728"/>
            <a:ext cx="8820472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</a:rPr>
              <a:t>TEXT, KTERÝ NA ZAČÁTKU A NA JEHO KONCI JE ODDĚLEN KLÁVESOU ENTER</a:t>
            </a:r>
            <a:endParaRPr lang="cs-CZ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63871" y="2132856"/>
            <a:ext cx="7990939" cy="61555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400" b="1" dirty="0" smtClean="0">
                <a:latin typeface="Times New Roman" pitchFamily="18" charset="0"/>
              </a:rPr>
              <a:t>JAK V TEXTU POZNÁME ODSTAVCE?</a:t>
            </a:r>
            <a:endParaRPr lang="cs-CZ" sz="3400" b="1" dirty="0">
              <a:latin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2924944"/>
            <a:ext cx="69784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Bivojovi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¶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Toto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pověst o Bivojovi a jeho slavném oštěpu, který musel zahálet. Jedna z nejhezčích starých pověstí českých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¶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Vyšehradě měli krásnou zahradu a tam trávila Libuše hodně času s dívkami, které byly její družinou a připravovaly se na vládnutí. Protože tou dobou měly všechno na povel ženy a matky. Muži, tedy otcové, dosáhli vlády později a již ji z rukou nepustili. Tato změna však u nás nebyla vůbec, ale ani trochu snadná, jak ještě uvidíme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¶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Skupina 56"/>
          <p:cNvGrpSpPr/>
          <p:nvPr/>
        </p:nvGrpSpPr>
        <p:grpSpPr>
          <a:xfrm>
            <a:off x="1583667" y="3140968"/>
            <a:ext cx="5724637" cy="2448272"/>
            <a:chOff x="1547664" y="3140968"/>
            <a:chExt cx="5724637" cy="2448272"/>
          </a:xfrm>
        </p:grpSpPr>
        <p:cxnSp>
          <p:nvCxnSpPr>
            <p:cNvPr id="31" name="Přímá spojnice se šipkou 30"/>
            <p:cNvCxnSpPr/>
            <p:nvPr/>
          </p:nvCxnSpPr>
          <p:spPr>
            <a:xfrm flipH="1" flipV="1">
              <a:off x="1547664" y="3140968"/>
              <a:ext cx="5724636" cy="118455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H="1" flipV="1">
              <a:off x="5724128" y="3733247"/>
              <a:ext cx="1548172" cy="5922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/>
            <p:nvPr/>
          </p:nvCxnSpPr>
          <p:spPr>
            <a:xfrm flipH="1">
              <a:off x="1907704" y="4325526"/>
              <a:ext cx="5364597" cy="126371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ovéPole 50"/>
          <p:cNvSpPr txBox="1"/>
          <p:nvPr/>
        </p:nvSpPr>
        <p:spPr>
          <a:xfrm>
            <a:off x="7357942" y="4077072"/>
            <a:ext cx="1174498" cy="4308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>
                <a:solidFill>
                  <a:srgbClr val="FF0000"/>
                </a:solidFill>
                <a:latin typeface="Times New Roman" pitchFamily="18" charset="0"/>
              </a:rPr>
              <a:t>ENTER</a:t>
            </a:r>
            <a:endParaRPr lang="cs-CZ" sz="2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54" name="Obrázek 53"/>
          <p:cNvPicPr/>
          <p:nvPr/>
        </p:nvPicPr>
        <p:blipFill rotWithShape="1">
          <a:blip r:embed="rId3"/>
          <a:srcRect l="32056" t="7059" r="51288" b="82059"/>
          <a:stretch/>
        </p:blipFill>
        <p:spPr bwMode="auto">
          <a:xfrm>
            <a:off x="179512" y="2996952"/>
            <a:ext cx="8580129" cy="31011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8" name="Ovál 57"/>
          <p:cNvSpPr/>
          <p:nvPr/>
        </p:nvSpPr>
        <p:spPr>
          <a:xfrm>
            <a:off x="7668344" y="3212977"/>
            <a:ext cx="1019288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26310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4" grpId="0"/>
      <p:bldP spid="4" grpId="0"/>
      <p:bldP spid="51" grpId="0" animBg="1"/>
      <p:bldP spid="58" grpId="0" animBg="1"/>
      <p:bldP spid="5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Obrázek 38"/>
          <p:cNvPicPr/>
          <p:nvPr/>
        </p:nvPicPr>
        <p:blipFill rotWithShape="1">
          <a:blip r:embed="rId3"/>
          <a:srcRect l="32056" t="7059" r="51288" b="82059"/>
          <a:stretch/>
        </p:blipFill>
        <p:spPr bwMode="auto">
          <a:xfrm>
            <a:off x="2267744" y="3429000"/>
            <a:ext cx="4518971" cy="1368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-396552" y="116632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spc="600" dirty="0" smtClean="0">
                <a:latin typeface="Times New Roman" pitchFamily="18" charset="0"/>
                <a:cs typeface="Times New Roman" pitchFamily="18" charset="0"/>
              </a:rPr>
              <a:t>NÁSTROJE </a:t>
            </a:r>
            <a:br>
              <a:rPr lang="cs-CZ" sz="3600" b="1" spc="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b="1" spc="600" dirty="0" smtClean="0">
                <a:latin typeface="Times New Roman" pitchFamily="18" charset="0"/>
                <a:cs typeface="Times New Roman" pitchFamily="18" charset="0"/>
              </a:rPr>
              <a:t>PRO FORMÁTOVÁNÍ ODSTAVCE</a:t>
            </a:r>
            <a:endParaRPr lang="cs-CZ" sz="3600" b="1" spc="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0768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spc="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POPIŠ JEDNOTLIVÉ NÁSTROJE PRO ÚPRAVU ODSTAVCE</a:t>
            </a:r>
            <a:endParaRPr lang="cs-CZ" sz="2800" b="1" spc="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8" name="Skupina 2057"/>
          <p:cNvGrpSpPr/>
          <p:nvPr/>
        </p:nvGrpSpPr>
        <p:grpSpPr>
          <a:xfrm>
            <a:off x="1763688" y="2564904"/>
            <a:ext cx="6264696" cy="3672408"/>
            <a:chOff x="1763688" y="2564904"/>
            <a:chExt cx="6264696" cy="3672408"/>
          </a:xfrm>
        </p:grpSpPr>
        <p:cxnSp>
          <p:nvCxnSpPr>
            <p:cNvPr id="8" name="Přímá spojnice se šipkou 7"/>
            <p:cNvCxnSpPr/>
            <p:nvPr/>
          </p:nvCxnSpPr>
          <p:spPr>
            <a:xfrm>
              <a:off x="2536115" y="2636912"/>
              <a:ext cx="64258" cy="9216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H="1">
              <a:off x="3349597" y="2636912"/>
              <a:ext cx="502323" cy="9216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 flipH="1">
              <a:off x="3995936" y="2564904"/>
              <a:ext cx="833661" cy="97727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flipH="1">
              <a:off x="4824968" y="2636912"/>
              <a:ext cx="871888" cy="9216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H="1">
              <a:off x="5260912" y="2636912"/>
              <a:ext cx="1039280" cy="97727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 flipH="1">
              <a:off x="5796136" y="2636912"/>
              <a:ext cx="1728192" cy="9710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/>
            <p:nvPr/>
          </p:nvCxnSpPr>
          <p:spPr>
            <a:xfrm flipV="1">
              <a:off x="1763688" y="4437112"/>
              <a:ext cx="792088" cy="17281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 flipH="1" flipV="1">
              <a:off x="3059832" y="4437112"/>
              <a:ext cx="139920" cy="13941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flipH="1" flipV="1">
              <a:off x="3635896" y="4460139"/>
              <a:ext cx="144016" cy="8410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/>
            <p:nvPr/>
          </p:nvCxnSpPr>
          <p:spPr>
            <a:xfrm flipH="1" flipV="1">
              <a:off x="4067944" y="4365104"/>
              <a:ext cx="520337" cy="187220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 flipH="1" flipV="1">
              <a:off x="4824968" y="4365104"/>
              <a:ext cx="251088" cy="11521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 flipH="1" flipV="1">
              <a:off x="5436096" y="4365104"/>
              <a:ext cx="460864" cy="138593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/>
            <p:nvPr/>
          </p:nvCxnSpPr>
          <p:spPr>
            <a:xfrm flipH="1" flipV="1">
              <a:off x="6156176" y="4365104"/>
              <a:ext cx="504056" cy="129614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/>
            <p:nvPr/>
          </p:nvCxnSpPr>
          <p:spPr>
            <a:xfrm flipH="1">
              <a:off x="6737436" y="3703313"/>
              <a:ext cx="1290948" cy="1372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8" name="Skupina 2067"/>
          <p:cNvGrpSpPr/>
          <p:nvPr/>
        </p:nvGrpSpPr>
        <p:grpSpPr>
          <a:xfrm>
            <a:off x="1702947" y="2204864"/>
            <a:ext cx="6973509" cy="4469998"/>
            <a:chOff x="1765268" y="2564904"/>
            <a:chExt cx="6702243" cy="3960440"/>
          </a:xfrm>
        </p:grpSpPr>
        <p:sp>
          <p:nvSpPr>
            <p:cNvPr id="19" name="TextovéPole 18"/>
            <p:cNvSpPr txBox="1"/>
            <p:nvPr/>
          </p:nvSpPr>
          <p:spPr>
            <a:xfrm>
              <a:off x="2339752" y="256490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3749734" y="2658193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4751410" y="2591315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5508104" y="2591315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6176126" y="2591315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7175229" y="2579505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1765268" y="5913925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3059832" y="5705294"/>
              <a:ext cx="288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3609578" y="525465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4499992" y="600212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ovéPole 65"/>
            <p:cNvSpPr txBox="1"/>
            <p:nvPr/>
          </p:nvSpPr>
          <p:spPr>
            <a:xfrm>
              <a:off x="4860032" y="540021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ovéPole 66"/>
            <p:cNvSpPr txBox="1"/>
            <p:nvPr/>
          </p:nvSpPr>
          <p:spPr>
            <a:xfrm>
              <a:off x="5724128" y="566124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ovéPole 67"/>
            <p:cNvSpPr txBox="1"/>
            <p:nvPr/>
          </p:nvSpPr>
          <p:spPr>
            <a:xfrm>
              <a:off x="6444208" y="544522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7891447" y="3649563"/>
              <a:ext cx="576064" cy="485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cs-CZ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69" name="Tlačítko akce: Dopředu nebo Další 2068">
            <a:hlinkClick r:id="rId4" action="ppaction://hlinksldjump" highlightClick="1"/>
          </p:cNvPr>
          <p:cNvSpPr/>
          <p:nvPr/>
        </p:nvSpPr>
        <p:spPr>
          <a:xfrm>
            <a:off x="8388424" y="6484868"/>
            <a:ext cx="720080" cy="328508"/>
          </a:xfrm>
          <a:prstGeom prst="actionButtonForwardNex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85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-27384"/>
            <a:ext cx="9396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PRACUJ  S TEXTEM O BIVOJOVI</a:t>
            </a:r>
            <a:endParaRPr lang="cs-CZ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496" y="980728"/>
            <a:ext cx="7488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NADPIS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ZAROVNEJ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STŘED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496" y="1722874"/>
            <a:ext cx="85329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DRUHÝ ODSTAVEC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ZAROVNEJ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BLOKU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496" y="2442954"/>
            <a:ext cx="86409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ČTVRTÝ ODSTAVEC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ZAROVNEJ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VPRAVO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496" y="3163034"/>
            <a:ext cx="94320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TEXT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 DRUHÉM ODSTAVCI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ZVÝRAZNI ŽLUTĚ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5496" y="3955122"/>
            <a:ext cx="7488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PRVNÍ ODSTAVEC VYSTÍNUJ MODŘE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5496" y="4653136"/>
            <a:ext cx="9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6. VE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TŘETÍM ODSTAVCI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PRVNÍ VĚTĚ 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   ZVÝRAZNI ZELENĚ SLOVO LIBUŠI, U SLOVA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   KAZI ZMĚŇ BARVU PÍSMA NA FIALOVOU  </a:t>
            </a:r>
            <a:endParaRPr lang="cs-CZ" sz="3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lačítko akce: Dopředu nebo Další 14">
            <a:hlinkClick r:id="rId3" action="ppaction://hlinkfile" highlightClick="1"/>
          </p:cNvPr>
          <p:cNvSpPr/>
          <p:nvPr/>
        </p:nvSpPr>
        <p:spPr>
          <a:xfrm>
            <a:off x="8604448" y="6520234"/>
            <a:ext cx="504056" cy="293142"/>
          </a:xfrm>
          <a:prstGeom prst="actionButtonForwardNex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14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496" y="1477233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. OZNAČ DO BLOKU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PRVNÍ ČTYŘI ODSTAVCE </a:t>
            </a:r>
            <a:b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A VLOŽ ČÍSLOVÁNÍ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PŘED ODSTAVCE</a:t>
            </a:r>
            <a:endParaRPr lang="cs-CZ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948" y="2629361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8. POSLEDNÍ DVA ODSTAVCE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SLUČ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DO JEDNOHO  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   A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ZAROVNEJ DO BLOKU 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496" y="3823880"/>
            <a:ext cx="9108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ODSTAVEC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VZNIKL V ÚLOZE 8,  </a:t>
            </a:r>
          </a:p>
          <a:p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OHRANIČ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OKOLO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ČERVENOU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BARVOU,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   ŠÍŘKA ČÁRY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BODY</a:t>
            </a:r>
            <a:endParaRPr lang="cs-CZ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36512" y="5365665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10.V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PRVNÍM</a:t>
            </a:r>
            <a:r>
              <a:rPr lang="cs-CZ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ODSTAVCI NASTAV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ŘÁDKOVÁNÍ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BODY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ZMĚŇ </a:t>
            </a:r>
            <a:r>
              <a:rPr lang="cs-CZ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ŘEZ PÍSMA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NA TUČNÉ</a:t>
            </a:r>
            <a:endParaRPr lang="cs-CZ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108520" y="-99392"/>
            <a:ext cx="9396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POKRAČOVÁNÍ  PRÁCE S TEXTEM </a:t>
            </a:r>
            <a:br>
              <a:rPr lang="cs-C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BIVOJOVI</a:t>
            </a:r>
            <a:endParaRPr lang="cs-CZ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lačítko akce: Dopředu nebo Další 8">
            <a:hlinkClick r:id="rId3" action="ppaction://hlinkfile" highlightClick="1"/>
          </p:cNvPr>
          <p:cNvSpPr/>
          <p:nvPr/>
        </p:nvSpPr>
        <p:spPr>
          <a:xfrm>
            <a:off x="8604448" y="6381328"/>
            <a:ext cx="504056" cy="421829"/>
          </a:xfrm>
          <a:prstGeom prst="actionButtonForwardNex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lačítko akce: Dopředu nebo Další 2">
            <a:hlinkClick r:id="rId2" action="ppaction://hlinksldjump" highlightClick="1"/>
          </p:cNvPr>
          <p:cNvSpPr/>
          <p:nvPr/>
        </p:nvSpPr>
        <p:spPr>
          <a:xfrm rot="10800000">
            <a:off x="8532440" y="6525344"/>
            <a:ext cx="608986" cy="332656"/>
          </a:xfrm>
          <a:prstGeom prst="actionButtonForwardNex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2008" y="116632"/>
            <a:ext cx="89644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800" b="1" spc="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3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NÁSTROJE PRO FORMÁTOVÁNÍ</a:t>
            </a:r>
            <a:endParaRPr lang="cs-CZ" sz="3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412776"/>
            <a:ext cx="82089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100" spc="3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TVORBA ODRÁŽEK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ČÍSLOVÁNÍ TEXTU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VÍCEÚROVŇOVÉ ČÍSLOVÁNÍ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SNÍŽENÍ ÚROVNĚ TEXTU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ZVÝŠENÍ ÚROVNĚ TEXTU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ŘAZENÍ TEXTU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ZOBRAZENÍ NETISKNUTELNÝCH ZNAKŮ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ZAROVNÁNÍ VLEVO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ZAROVNÁNÍ NA STŘED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ZAROVNÁNÍ VPRAVO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ZAROVNÁNÍ DO BLOKU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	ŘÁDKOVÁNÍ A VZDÁLENOST ODSTAVCŮ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STÍNOVÁNÍ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100" b="1" spc="300" dirty="0" smtClean="0">
                <a:latin typeface="Times New Roman" pitchFamily="18" charset="0"/>
                <a:cs typeface="Times New Roman" pitchFamily="18" charset="0"/>
              </a:rPr>
              <a:t> 	OHRANIČENÍ ODSTAVCE</a:t>
            </a:r>
            <a:endParaRPr lang="cs-CZ" sz="2100" b="1" spc="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260648"/>
            <a:ext cx="18603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ZDROJE A CITACE: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2536" y="631721"/>
            <a:ext cx="8351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1200" dirty="0" smtClean="0">
                <a:latin typeface="Times New Roman" pitchFamily="18" charset="0"/>
                <a:cs typeface="Times New Roman" pitchFamily="18" charset="0"/>
              </a:rPr>
              <a:t>KLATOVSKÝ</a:t>
            </a:r>
            <a:r>
              <a:rPr lang="nl-NL" sz="1200" dirty="0">
                <a:latin typeface="Times New Roman" pitchFamily="18" charset="0"/>
                <a:cs typeface="Times New Roman" pitchFamily="18" charset="0"/>
              </a:rPr>
              <a:t>, Karel. </a:t>
            </a:r>
            <a:r>
              <a:rPr lang="nl-NL" sz="1200" i="1" dirty="0">
                <a:latin typeface="Times New Roman" pitchFamily="18" charset="0"/>
                <a:cs typeface="Times New Roman" pitchFamily="18" charset="0"/>
              </a:rPr>
              <a:t>Microsoft Word 2010 nejen pro školy</a:t>
            </a:r>
            <a:r>
              <a:rPr lang="nl-NL" sz="1200" dirty="0">
                <a:latin typeface="Times New Roman" pitchFamily="18" charset="0"/>
                <a:cs typeface="Times New Roman" pitchFamily="18" charset="0"/>
              </a:rPr>
              <a:t>. Vyd. 1. Kralice na Hané: Computer Media, c2010, 128 s. ISBN 978-80-7402-075-9.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96752"/>
            <a:ext cx="8320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 ŽÁRSKÝ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Bohuslav.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Obrázkové staré pověsti české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Vyd. 1. Ilustrace Zdeněk Janda. V Ostravě: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Librex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2000, 93 s. ISBN 80-722-8184-4.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251520" y="1711841"/>
            <a:ext cx="8351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3. Obrázek, který byl použit ve výukovém materiálu, byl vytvořen jako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Printscreen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obrazovky programu MS Word 2010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499</Words>
  <Application>Microsoft Office PowerPoint</Application>
  <PresentationFormat>Předvádění na obrazovce (4:3)</PresentationFormat>
  <Paragraphs>97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Magda Kluzová</cp:lastModifiedBy>
  <cp:revision>159</cp:revision>
  <dcterms:created xsi:type="dcterms:W3CDTF">2012-02-02T04:04:15Z</dcterms:created>
  <dcterms:modified xsi:type="dcterms:W3CDTF">2014-01-13T12:47:09Z</dcterms:modified>
</cp:coreProperties>
</file>